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8" r:id="rId3"/>
    <p:sldId id="257" r:id="rId4"/>
    <p:sldId id="258" r:id="rId5"/>
    <p:sldId id="269" r:id="rId6"/>
    <p:sldId id="259" r:id="rId7"/>
    <p:sldId id="260" r:id="rId8"/>
    <p:sldId id="261" r:id="rId9"/>
    <p:sldId id="262" r:id="rId10"/>
    <p:sldId id="263" r:id="rId11"/>
    <p:sldId id="264" r:id="rId12"/>
    <p:sldId id="265" r:id="rId13"/>
    <p:sldId id="266" r:id="rId14"/>
    <p:sldId id="271" r:id="rId15"/>
    <p:sldId id="273" r:id="rId16"/>
    <p:sldId id="277" r:id="rId17"/>
    <p:sldId id="274" r:id="rId18"/>
    <p:sldId id="278"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1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E5C8B1-346F-42FE-A308-70CB5389B6AC}" type="datetimeFigureOut">
              <a:rPr lang="en-US" smtClean="0"/>
              <a:t>12/2/2023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221D7F-789F-48AE-A651-49B0683E6BBD}" type="slidenum">
              <a:rPr lang="en-US" smtClean="0"/>
              <a:t>‹#›</a:t>
            </a:fld>
            <a:endParaRPr lang="en-US" dirty="0"/>
          </a:p>
        </p:txBody>
      </p:sp>
    </p:spTree>
    <p:extLst>
      <p:ext uri="{BB962C8B-B14F-4D97-AF65-F5344CB8AC3E}">
        <p14:creationId xmlns:p14="http://schemas.microsoft.com/office/powerpoint/2010/main" val="3684057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221D7F-789F-48AE-A651-49B0683E6BBD}" type="slidenum">
              <a:rPr lang="en-US" smtClean="0"/>
              <a:t>3</a:t>
            </a:fld>
            <a:endParaRPr lang="en-US" dirty="0"/>
          </a:p>
        </p:txBody>
      </p:sp>
    </p:spTree>
    <p:extLst>
      <p:ext uri="{BB962C8B-B14F-4D97-AF65-F5344CB8AC3E}">
        <p14:creationId xmlns:p14="http://schemas.microsoft.com/office/powerpoint/2010/main" val="2093390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83A119-CFEB-4A2A-A51E-11187B24BEEC}"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3A9ECE-1A09-43F6-8899-72759ADB2ACB}" type="slidenum">
              <a:rPr lang="en-US" smtClean="0"/>
              <a:t>‹#›</a:t>
            </a:fld>
            <a:endParaRPr lang="en-US" dirty="0"/>
          </a:p>
        </p:txBody>
      </p:sp>
    </p:spTree>
    <p:extLst>
      <p:ext uri="{BB962C8B-B14F-4D97-AF65-F5344CB8AC3E}">
        <p14:creationId xmlns:p14="http://schemas.microsoft.com/office/powerpoint/2010/main" val="1708228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83A119-CFEB-4A2A-A51E-11187B24BEEC}"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3A9ECE-1A09-43F6-8899-72759ADB2ACB}" type="slidenum">
              <a:rPr lang="en-US" smtClean="0"/>
              <a:t>‹#›</a:t>
            </a:fld>
            <a:endParaRPr lang="en-US" dirty="0"/>
          </a:p>
        </p:txBody>
      </p:sp>
    </p:spTree>
    <p:extLst>
      <p:ext uri="{BB962C8B-B14F-4D97-AF65-F5344CB8AC3E}">
        <p14:creationId xmlns:p14="http://schemas.microsoft.com/office/powerpoint/2010/main" val="2142455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83A119-CFEB-4A2A-A51E-11187B24BEEC}"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3A9ECE-1A09-43F6-8899-72759ADB2ACB}" type="slidenum">
              <a:rPr lang="en-US" smtClean="0"/>
              <a:t>‹#›</a:t>
            </a:fld>
            <a:endParaRPr lang="en-US" dirty="0"/>
          </a:p>
        </p:txBody>
      </p:sp>
    </p:spTree>
    <p:extLst>
      <p:ext uri="{BB962C8B-B14F-4D97-AF65-F5344CB8AC3E}">
        <p14:creationId xmlns:p14="http://schemas.microsoft.com/office/powerpoint/2010/main" val="197189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83A119-CFEB-4A2A-A51E-11187B24BEEC}"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3A9ECE-1A09-43F6-8899-72759ADB2ACB}" type="slidenum">
              <a:rPr lang="en-US" smtClean="0"/>
              <a:t>‹#›</a:t>
            </a:fld>
            <a:endParaRPr lang="en-US" dirty="0"/>
          </a:p>
        </p:txBody>
      </p:sp>
    </p:spTree>
    <p:extLst>
      <p:ext uri="{BB962C8B-B14F-4D97-AF65-F5344CB8AC3E}">
        <p14:creationId xmlns:p14="http://schemas.microsoft.com/office/powerpoint/2010/main" val="89277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83A119-CFEB-4A2A-A51E-11187B24BEEC}"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3A9ECE-1A09-43F6-8899-72759ADB2ACB}" type="slidenum">
              <a:rPr lang="en-US" smtClean="0"/>
              <a:t>‹#›</a:t>
            </a:fld>
            <a:endParaRPr lang="en-US" dirty="0"/>
          </a:p>
        </p:txBody>
      </p:sp>
    </p:spTree>
    <p:extLst>
      <p:ext uri="{BB962C8B-B14F-4D97-AF65-F5344CB8AC3E}">
        <p14:creationId xmlns:p14="http://schemas.microsoft.com/office/powerpoint/2010/main" val="680731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83A119-CFEB-4A2A-A51E-11187B24BEEC}" type="datetimeFigureOut">
              <a:rPr lang="en-US" smtClean="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3A9ECE-1A09-43F6-8899-72759ADB2ACB}" type="slidenum">
              <a:rPr lang="en-US" smtClean="0"/>
              <a:t>‹#›</a:t>
            </a:fld>
            <a:endParaRPr lang="en-US" dirty="0"/>
          </a:p>
        </p:txBody>
      </p:sp>
    </p:spTree>
    <p:extLst>
      <p:ext uri="{BB962C8B-B14F-4D97-AF65-F5344CB8AC3E}">
        <p14:creationId xmlns:p14="http://schemas.microsoft.com/office/powerpoint/2010/main" val="98006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83A119-CFEB-4A2A-A51E-11187B24BEEC}" type="datetimeFigureOut">
              <a:rPr lang="en-US" smtClean="0"/>
              <a:t>12/2/2023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3A9ECE-1A09-43F6-8899-72759ADB2ACB}" type="slidenum">
              <a:rPr lang="en-US" smtClean="0"/>
              <a:t>‹#›</a:t>
            </a:fld>
            <a:endParaRPr lang="en-US" dirty="0"/>
          </a:p>
        </p:txBody>
      </p:sp>
    </p:spTree>
    <p:extLst>
      <p:ext uri="{BB962C8B-B14F-4D97-AF65-F5344CB8AC3E}">
        <p14:creationId xmlns:p14="http://schemas.microsoft.com/office/powerpoint/2010/main" val="500020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83A119-CFEB-4A2A-A51E-11187B24BEEC}" type="datetimeFigureOut">
              <a:rPr lang="en-US" smtClean="0"/>
              <a:t>12/2/2023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3A9ECE-1A09-43F6-8899-72759ADB2ACB}" type="slidenum">
              <a:rPr lang="en-US" smtClean="0"/>
              <a:t>‹#›</a:t>
            </a:fld>
            <a:endParaRPr lang="en-US" dirty="0"/>
          </a:p>
        </p:txBody>
      </p:sp>
    </p:spTree>
    <p:extLst>
      <p:ext uri="{BB962C8B-B14F-4D97-AF65-F5344CB8AC3E}">
        <p14:creationId xmlns:p14="http://schemas.microsoft.com/office/powerpoint/2010/main" val="2648843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3A119-CFEB-4A2A-A51E-11187B24BEEC}" type="datetimeFigureOut">
              <a:rPr lang="en-US" smtClean="0"/>
              <a:t>12/2/2023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3A9ECE-1A09-43F6-8899-72759ADB2ACB}" type="slidenum">
              <a:rPr lang="en-US" smtClean="0"/>
              <a:t>‹#›</a:t>
            </a:fld>
            <a:endParaRPr lang="en-US" dirty="0"/>
          </a:p>
        </p:txBody>
      </p:sp>
    </p:spTree>
    <p:extLst>
      <p:ext uri="{BB962C8B-B14F-4D97-AF65-F5344CB8AC3E}">
        <p14:creationId xmlns:p14="http://schemas.microsoft.com/office/powerpoint/2010/main" val="4061003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3A119-CFEB-4A2A-A51E-11187B24BEEC}" type="datetimeFigureOut">
              <a:rPr lang="en-US" smtClean="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3A9ECE-1A09-43F6-8899-72759ADB2ACB}" type="slidenum">
              <a:rPr lang="en-US" smtClean="0"/>
              <a:t>‹#›</a:t>
            </a:fld>
            <a:endParaRPr lang="en-US" dirty="0"/>
          </a:p>
        </p:txBody>
      </p:sp>
    </p:spTree>
    <p:extLst>
      <p:ext uri="{BB962C8B-B14F-4D97-AF65-F5344CB8AC3E}">
        <p14:creationId xmlns:p14="http://schemas.microsoft.com/office/powerpoint/2010/main" val="3460842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3A119-CFEB-4A2A-A51E-11187B24BEEC}" type="datetimeFigureOut">
              <a:rPr lang="en-US" smtClean="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3A9ECE-1A09-43F6-8899-72759ADB2ACB}" type="slidenum">
              <a:rPr lang="en-US" smtClean="0"/>
              <a:t>‹#›</a:t>
            </a:fld>
            <a:endParaRPr lang="en-US" dirty="0"/>
          </a:p>
        </p:txBody>
      </p:sp>
    </p:spTree>
    <p:extLst>
      <p:ext uri="{BB962C8B-B14F-4D97-AF65-F5344CB8AC3E}">
        <p14:creationId xmlns:p14="http://schemas.microsoft.com/office/powerpoint/2010/main" val="327598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83A119-CFEB-4A2A-A51E-11187B24BEEC}" type="datetimeFigureOut">
              <a:rPr lang="en-US" smtClean="0"/>
              <a:t>12/2/2023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A9ECE-1A09-43F6-8899-72759ADB2ACB}" type="slidenum">
              <a:rPr lang="en-US" smtClean="0"/>
              <a:t>‹#›</a:t>
            </a:fld>
            <a:endParaRPr lang="en-US" dirty="0"/>
          </a:p>
        </p:txBody>
      </p:sp>
    </p:spTree>
    <p:extLst>
      <p:ext uri="{BB962C8B-B14F-4D97-AF65-F5344CB8AC3E}">
        <p14:creationId xmlns:p14="http://schemas.microsoft.com/office/powerpoint/2010/main" val="816746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lstStyle/>
          <a:p>
            <a:r>
              <a:rPr lang="en-US" dirty="0" smtClean="0"/>
              <a:t>Independent Office of Indian Education</a:t>
            </a:r>
            <a:endParaRPr lang="en-US" dirty="0"/>
          </a:p>
        </p:txBody>
      </p:sp>
      <p:sp>
        <p:nvSpPr>
          <p:cNvPr id="3" name="Subtitle 2"/>
          <p:cNvSpPr>
            <a:spLocks noGrp="1"/>
          </p:cNvSpPr>
          <p:nvPr>
            <p:ph type="subTitle" idx="1"/>
          </p:nvPr>
        </p:nvSpPr>
        <p:spPr>
          <a:xfrm>
            <a:off x="685800" y="2438400"/>
            <a:ext cx="7772400" cy="4191000"/>
          </a:xfrm>
        </p:spPr>
        <p:txBody>
          <a:bodyPr>
            <a:normAutofit fontScale="25000" lnSpcReduction="20000"/>
          </a:bodyPr>
          <a:lstStyle/>
          <a:p>
            <a:endParaRPr lang="en-US" sz="9600" b="1" dirty="0" smtClean="0"/>
          </a:p>
          <a:p>
            <a:r>
              <a:rPr lang="en-US" sz="9600" b="1" dirty="0" smtClean="0"/>
              <a:t>Both </a:t>
            </a:r>
            <a:r>
              <a:rPr lang="en-US" sz="9600" b="1" dirty="0"/>
              <a:t>the President’s FY 2020 Department of Interior Budget and the House and Senate Interior Appropriation Committees propose the removal of the Bureau of Indian Education from the Bureau of Indian Affairs for purposes of operation and in the formation of the BIE budget; this includes construction as well.  This is a step toward a more meaningful implementation of Self-Determination.  </a:t>
            </a:r>
            <a:r>
              <a:rPr lang="en-US" sz="9600" b="1" dirty="0" smtClean="0"/>
              <a:t>The purpose of this discussion is take a look at how </a:t>
            </a:r>
            <a:r>
              <a:rPr lang="en-US" sz="9600" b="1" dirty="0"/>
              <a:t>the BIE </a:t>
            </a:r>
            <a:r>
              <a:rPr lang="en-US" sz="9600" b="1" dirty="0" smtClean="0"/>
              <a:t>would look like as </a:t>
            </a:r>
            <a:r>
              <a:rPr lang="en-US" sz="9600" b="1" dirty="0"/>
              <a:t>a separate agency within the Bureau – at least as far as budgeting and operations is concerned works – let’s give it a chance.</a:t>
            </a:r>
          </a:p>
          <a:p>
            <a:endParaRPr lang="en-US" dirty="0"/>
          </a:p>
        </p:txBody>
      </p:sp>
    </p:spTree>
    <p:extLst>
      <p:ext uri="{BB962C8B-B14F-4D97-AF65-F5344CB8AC3E}">
        <p14:creationId xmlns:p14="http://schemas.microsoft.com/office/powerpoint/2010/main" val="786977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Organizational Chart</a:t>
            </a:r>
            <a:endParaRPr lang="en-US" dirty="0"/>
          </a:p>
        </p:txBody>
      </p:sp>
      <p:sp>
        <p:nvSpPr>
          <p:cNvPr id="3" name="Content Placeholder 2"/>
          <p:cNvSpPr>
            <a:spLocks noGrp="1"/>
          </p:cNvSpPr>
          <p:nvPr>
            <p:ph idx="1"/>
          </p:nvPr>
        </p:nvSpPr>
        <p:spPr>
          <a:xfrm>
            <a:off x="457200" y="1295400"/>
            <a:ext cx="8229600" cy="4830763"/>
          </a:xfrm>
        </p:spPr>
        <p:txBody>
          <a:bodyPr>
            <a:normAutofit fontScale="40000" lnSpcReduction="20000"/>
          </a:bodyPr>
          <a:lstStyle/>
          <a:p>
            <a:pPr marL="0" indent="0" algn="ctr">
              <a:buNone/>
            </a:pPr>
            <a:r>
              <a:rPr lang="en-US" sz="6000" b="1" dirty="0"/>
              <a:t>Tribal </a:t>
            </a:r>
            <a:r>
              <a:rPr lang="en-US" sz="6000" b="1" dirty="0" smtClean="0"/>
              <a:t>Representation</a:t>
            </a:r>
          </a:p>
          <a:p>
            <a:pPr marL="0" indent="0" algn="ctr">
              <a:buNone/>
            </a:pPr>
            <a:endParaRPr lang="en-US" sz="6000" dirty="0"/>
          </a:p>
          <a:p>
            <a:pPr marL="0" indent="0" algn="ctr">
              <a:buNone/>
            </a:pPr>
            <a:r>
              <a:rPr lang="en-US" sz="4500" b="1" dirty="0"/>
              <a:t>4 year term as elected by tribes in their region (terms would be staggered</a:t>
            </a:r>
            <a:r>
              <a:rPr lang="en-US" sz="4500" b="1" dirty="0" smtClean="0"/>
              <a:t>)</a:t>
            </a:r>
          </a:p>
          <a:p>
            <a:pPr marL="0" indent="0" algn="ctr">
              <a:buNone/>
            </a:pPr>
            <a:endParaRPr lang="en-US" sz="4500" dirty="0"/>
          </a:p>
          <a:p>
            <a:pPr marL="0" indent="0">
              <a:buNone/>
            </a:pPr>
            <a:r>
              <a:rPr lang="en-US" b="1" dirty="0" smtClean="0"/>
              <a:t>	</a:t>
            </a:r>
            <a:r>
              <a:rPr lang="en-US" sz="4000" b="1" dirty="0" smtClean="0"/>
              <a:t>Southwest (2 </a:t>
            </a:r>
            <a:r>
              <a:rPr lang="en-US" sz="4000" b="1" dirty="0"/>
              <a:t>elected)			</a:t>
            </a:r>
            <a:r>
              <a:rPr lang="en-US" sz="4000" b="1" dirty="0" smtClean="0"/>
              <a:t>North </a:t>
            </a:r>
            <a:r>
              <a:rPr lang="en-US" sz="4000" b="1" dirty="0"/>
              <a:t>West (2 elected)</a:t>
            </a:r>
            <a:endParaRPr lang="en-US" sz="4000" dirty="0"/>
          </a:p>
          <a:p>
            <a:pPr marL="0" indent="0">
              <a:buNone/>
            </a:pPr>
            <a:r>
              <a:rPr lang="en-US" sz="4000" b="1" dirty="0" smtClean="0"/>
              <a:t>	Arizona</a:t>
            </a:r>
            <a:r>
              <a:rPr lang="en-US" sz="4000" b="1" dirty="0"/>
              <a:t>, New Mexico				</a:t>
            </a:r>
            <a:r>
              <a:rPr lang="en-US" sz="4000" b="1" dirty="0" smtClean="0"/>
              <a:t>California</a:t>
            </a:r>
            <a:r>
              <a:rPr lang="en-US" sz="4000" b="1" dirty="0"/>
              <a:t>, Montana</a:t>
            </a:r>
            <a:endParaRPr lang="en-US" sz="4000" dirty="0"/>
          </a:p>
          <a:p>
            <a:pPr marL="0" indent="0">
              <a:buNone/>
            </a:pPr>
            <a:r>
              <a:rPr lang="en-US" sz="4000" b="1" dirty="0" smtClean="0"/>
              <a:t>	Utah</a:t>
            </a:r>
            <a:r>
              <a:rPr lang="en-US" sz="4000" b="1" dirty="0"/>
              <a:t>, Nevada, Oklahoma			</a:t>
            </a:r>
            <a:r>
              <a:rPr lang="en-US" sz="4000" b="1" dirty="0" smtClean="0"/>
              <a:t>Washington</a:t>
            </a:r>
            <a:r>
              <a:rPr lang="en-US" sz="4000" b="1" dirty="0"/>
              <a:t>, </a:t>
            </a:r>
            <a:r>
              <a:rPr lang="en-US" sz="4000" b="1" dirty="0" smtClean="0"/>
              <a:t>Idaho</a:t>
            </a:r>
          </a:p>
          <a:p>
            <a:pPr marL="0" indent="0">
              <a:buNone/>
            </a:pPr>
            <a:r>
              <a:rPr lang="en-US" sz="4000" b="1" dirty="0"/>
              <a:t>									 </a:t>
            </a:r>
            <a:endParaRPr lang="en-US" sz="4000" dirty="0"/>
          </a:p>
          <a:p>
            <a:pPr marL="0" indent="0">
              <a:buNone/>
            </a:pPr>
            <a:r>
              <a:rPr lang="en-US" sz="4000" b="1" dirty="0" smtClean="0"/>
              <a:t>	Central </a:t>
            </a:r>
            <a:r>
              <a:rPr lang="en-US" sz="4000" b="1" dirty="0"/>
              <a:t>Plains (2 elected)			</a:t>
            </a:r>
            <a:r>
              <a:rPr lang="en-US" sz="4000" b="1" dirty="0" smtClean="0"/>
              <a:t>North </a:t>
            </a:r>
            <a:r>
              <a:rPr lang="en-US" sz="4000" b="1" dirty="0"/>
              <a:t>Central (2 elected)</a:t>
            </a:r>
            <a:endParaRPr lang="en-US" sz="4000" dirty="0"/>
          </a:p>
          <a:p>
            <a:pPr marL="0" indent="0">
              <a:buNone/>
            </a:pPr>
            <a:r>
              <a:rPr lang="en-US" sz="4000" b="1" dirty="0" smtClean="0"/>
              <a:t>	Wyoming</a:t>
            </a:r>
            <a:r>
              <a:rPr lang="en-US" sz="4000" b="1" dirty="0"/>
              <a:t>, North Dakota			</a:t>
            </a:r>
            <a:r>
              <a:rPr lang="en-US" sz="4000" b="1" dirty="0" smtClean="0"/>
              <a:t>Michigan</a:t>
            </a:r>
            <a:r>
              <a:rPr lang="en-US" sz="4000" b="1" dirty="0"/>
              <a:t>, Maine</a:t>
            </a:r>
            <a:endParaRPr lang="en-US" sz="4000" dirty="0"/>
          </a:p>
          <a:p>
            <a:pPr marL="0" indent="0">
              <a:buNone/>
            </a:pPr>
            <a:r>
              <a:rPr lang="en-US" sz="4000" b="1" dirty="0" smtClean="0"/>
              <a:t>	South </a:t>
            </a:r>
            <a:r>
              <a:rPr lang="en-US" sz="4000" b="1" dirty="0"/>
              <a:t>Dakota, </a:t>
            </a:r>
            <a:r>
              <a:rPr lang="en-US" sz="4000" b="1" dirty="0" smtClean="0"/>
              <a:t>Minnesota, Kansas</a:t>
            </a:r>
            <a:r>
              <a:rPr lang="en-US" sz="4000" b="1" dirty="0"/>
              <a:t>		</a:t>
            </a:r>
            <a:r>
              <a:rPr lang="en-US" sz="4000" b="1" dirty="0" smtClean="0"/>
              <a:t>Wisconsin</a:t>
            </a:r>
            <a:r>
              <a:rPr lang="en-US" sz="4000" b="1" dirty="0"/>
              <a:t>, Iowa		</a:t>
            </a:r>
            <a:endParaRPr lang="en-US" sz="4000" dirty="0"/>
          </a:p>
          <a:p>
            <a:pPr marL="0" indent="0">
              <a:buNone/>
            </a:pPr>
            <a:r>
              <a:rPr lang="en-US" sz="4000" b="1" dirty="0"/>
              <a:t>						</a:t>
            </a:r>
            <a:endParaRPr lang="en-US" sz="4000" dirty="0"/>
          </a:p>
          <a:p>
            <a:pPr marL="0" indent="0">
              <a:buNone/>
            </a:pPr>
            <a:r>
              <a:rPr lang="en-US" sz="4000" b="1" dirty="0" smtClean="0"/>
              <a:t>	South East (2 </a:t>
            </a:r>
            <a:r>
              <a:rPr lang="en-US" sz="4000" b="1" dirty="0"/>
              <a:t>elected)				</a:t>
            </a:r>
            <a:r>
              <a:rPr lang="en-US" sz="4000" b="1" dirty="0" smtClean="0"/>
              <a:t>Interior </a:t>
            </a:r>
            <a:r>
              <a:rPr lang="en-US" sz="4000" b="1" dirty="0"/>
              <a:t>Appointees</a:t>
            </a:r>
            <a:endParaRPr lang="en-US" sz="4000" dirty="0"/>
          </a:p>
          <a:p>
            <a:pPr marL="0" indent="0">
              <a:buNone/>
            </a:pPr>
            <a:r>
              <a:rPr lang="en-US" sz="4000" b="1" dirty="0" smtClean="0"/>
              <a:t>	North </a:t>
            </a:r>
            <a:r>
              <a:rPr lang="en-US" sz="4000" b="1" dirty="0"/>
              <a:t>Carolina, Florida			</a:t>
            </a:r>
            <a:r>
              <a:rPr lang="en-US" sz="4000" b="1" dirty="0" smtClean="0"/>
              <a:t>2 </a:t>
            </a:r>
            <a:r>
              <a:rPr lang="en-US" sz="4000" b="1" dirty="0"/>
              <a:t>appointed by the BIA</a:t>
            </a:r>
            <a:endParaRPr lang="en-US" sz="4000" dirty="0"/>
          </a:p>
          <a:p>
            <a:pPr marL="0" indent="0">
              <a:buNone/>
            </a:pPr>
            <a:r>
              <a:rPr lang="en-US" sz="4000" b="1" dirty="0" smtClean="0"/>
              <a:t>	Louisiana</a:t>
            </a:r>
            <a:r>
              <a:rPr lang="en-US" sz="4000" b="1" dirty="0"/>
              <a:t>, Mississippi</a:t>
            </a:r>
            <a:endParaRPr lang="en-US" sz="4000" dirty="0"/>
          </a:p>
          <a:p>
            <a:endParaRPr lang="en-US" dirty="0"/>
          </a:p>
        </p:txBody>
      </p:sp>
    </p:spTree>
    <p:extLst>
      <p:ext uri="{BB962C8B-B14F-4D97-AF65-F5344CB8AC3E}">
        <p14:creationId xmlns:p14="http://schemas.microsoft.com/office/powerpoint/2010/main" val="1614970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Responsibilities</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marL="0" indent="0">
              <a:buNone/>
            </a:pPr>
            <a:endParaRPr lang="en-US" dirty="0"/>
          </a:p>
          <a:p>
            <a:pPr marL="0" indent="0" algn="ctr">
              <a:buNone/>
            </a:pPr>
            <a:r>
              <a:rPr lang="en-US" b="1" dirty="0" smtClean="0"/>
              <a:t>	Hire </a:t>
            </a:r>
            <a:r>
              <a:rPr lang="en-US" b="1" dirty="0"/>
              <a:t>Superintendent </a:t>
            </a:r>
          </a:p>
          <a:p>
            <a:pPr marL="0" indent="0" algn="ctr">
              <a:buNone/>
            </a:pPr>
            <a:r>
              <a:rPr lang="en-US" b="1" dirty="0" smtClean="0"/>
              <a:t>Set </a:t>
            </a:r>
            <a:r>
              <a:rPr lang="en-US" b="1" dirty="0"/>
              <a:t>Policy – Set Budget – </a:t>
            </a:r>
            <a:r>
              <a:rPr lang="en-US" b="1" dirty="0" smtClean="0"/>
              <a:t>Submit </a:t>
            </a:r>
            <a:r>
              <a:rPr lang="en-US" b="1" dirty="0"/>
              <a:t>Budget to </a:t>
            </a:r>
            <a:r>
              <a:rPr lang="en-US" b="1" dirty="0" smtClean="0"/>
              <a:t>Congress</a:t>
            </a:r>
            <a:endParaRPr lang="en-US" dirty="0"/>
          </a:p>
          <a:p>
            <a:pPr marL="0" indent="0" algn="ctr">
              <a:buNone/>
            </a:pPr>
            <a:r>
              <a:rPr lang="en-US" b="1" dirty="0" smtClean="0"/>
              <a:t>	</a:t>
            </a:r>
            <a:r>
              <a:rPr lang="en-US" b="1" u="sng" dirty="0" smtClean="0"/>
              <a:t>Questions </a:t>
            </a:r>
            <a:r>
              <a:rPr lang="en-US" b="1" u="sng" dirty="0"/>
              <a:t>to </a:t>
            </a:r>
            <a:r>
              <a:rPr lang="en-US" b="1" u="sng" dirty="0" smtClean="0"/>
              <a:t>Consider</a:t>
            </a:r>
            <a:endParaRPr lang="en-US" u="sng" dirty="0"/>
          </a:p>
          <a:p>
            <a:pPr marL="0" lvl="0" indent="0">
              <a:buNone/>
            </a:pPr>
            <a:r>
              <a:rPr lang="en-US" b="1" dirty="0" smtClean="0"/>
              <a:t>	1. Should </a:t>
            </a:r>
            <a:r>
              <a:rPr lang="en-US" b="1" dirty="0"/>
              <a:t>the larger tribes be guaranteed a Board </a:t>
            </a:r>
            <a:r>
              <a:rPr lang="en-US" b="1" dirty="0" smtClean="0"/>
              <a:t>	    Member</a:t>
            </a:r>
            <a:r>
              <a:rPr lang="en-US" b="1" dirty="0"/>
              <a:t>? (How is this </a:t>
            </a:r>
            <a:r>
              <a:rPr lang="en-US" b="1" dirty="0" smtClean="0"/>
              <a:t>to be determined</a:t>
            </a:r>
            <a:r>
              <a:rPr lang="en-US" b="1" dirty="0"/>
              <a:t>?)</a:t>
            </a:r>
            <a:endParaRPr lang="en-US" dirty="0"/>
          </a:p>
          <a:p>
            <a:pPr marL="0" lvl="0" indent="0">
              <a:buNone/>
            </a:pPr>
            <a:r>
              <a:rPr lang="en-US" b="1" dirty="0" smtClean="0"/>
              <a:t>	2. No </a:t>
            </a:r>
            <a:r>
              <a:rPr lang="en-US" b="1" dirty="0"/>
              <a:t>tribe could have more than one Member </a:t>
            </a:r>
            <a:endParaRPr lang="en-US" b="1" dirty="0" smtClean="0"/>
          </a:p>
          <a:p>
            <a:pPr marL="0" lvl="0" indent="0">
              <a:buNone/>
            </a:pPr>
            <a:r>
              <a:rPr lang="en-US" b="1" dirty="0"/>
              <a:t>	</a:t>
            </a:r>
            <a:r>
              <a:rPr lang="en-US" b="1" dirty="0" smtClean="0"/>
              <a:t>3. Or</a:t>
            </a:r>
            <a:r>
              <a:rPr lang="en-US" dirty="0" smtClean="0"/>
              <a:t> </a:t>
            </a:r>
            <a:r>
              <a:rPr lang="en-US" b="1" dirty="0"/>
              <a:t>s</a:t>
            </a:r>
            <a:r>
              <a:rPr lang="en-US" b="1" dirty="0" smtClean="0"/>
              <a:t>hould </a:t>
            </a:r>
            <a:r>
              <a:rPr lang="en-US" b="1" dirty="0"/>
              <a:t>the larger tribes be allowed more </a:t>
            </a:r>
            <a:r>
              <a:rPr lang="en-US" b="1" dirty="0" smtClean="0"/>
              <a:t>	    than one Member?</a:t>
            </a:r>
            <a:endParaRPr lang="en-US" dirty="0"/>
          </a:p>
          <a:p>
            <a:pPr marL="0" lvl="0" indent="0">
              <a:buNone/>
            </a:pPr>
            <a:r>
              <a:rPr lang="en-US" b="1" dirty="0" smtClean="0"/>
              <a:t>	4. To </a:t>
            </a:r>
            <a:r>
              <a:rPr lang="en-US" b="1" dirty="0"/>
              <a:t>insure full tribal participation – should there </a:t>
            </a:r>
            <a:r>
              <a:rPr lang="en-US" b="1" dirty="0" smtClean="0"/>
              <a:t>	     be a rotation </a:t>
            </a:r>
            <a:r>
              <a:rPr lang="en-US" b="1" dirty="0"/>
              <a:t>of tribal participation?</a:t>
            </a:r>
            <a:endParaRPr lang="en-US" dirty="0"/>
          </a:p>
          <a:p>
            <a:endParaRPr lang="en-US" dirty="0"/>
          </a:p>
        </p:txBody>
      </p:sp>
    </p:spTree>
    <p:extLst>
      <p:ext uri="{BB962C8B-B14F-4D97-AF65-F5344CB8AC3E}">
        <p14:creationId xmlns:p14="http://schemas.microsoft.com/office/powerpoint/2010/main" val="1506933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Superintendent’s Responsibilities</a:t>
            </a:r>
            <a:r>
              <a:rPr lang="en-US" dirty="0"/>
              <a:t/>
            </a:r>
            <a:br>
              <a:rPr lang="en-US" dirty="0"/>
            </a:br>
            <a:r>
              <a:rPr lang="en-US" dirty="0" smtClean="0"/>
              <a:t>Suggested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marL="0" indent="0" algn="ctr">
              <a:buNone/>
            </a:pPr>
            <a:r>
              <a:rPr lang="en-US" b="1" dirty="0"/>
              <a:t>Carry out Board Adopted Policy</a:t>
            </a:r>
            <a:endParaRPr lang="en-US" dirty="0"/>
          </a:p>
          <a:p>
            <a:pPr marL="0" indent="0" algn="ctr">
              <a:buNone/>
            </a:pPr>
            <a:r>
              <a:rPr lang="en-US" b="1" dirty="0"/>
              <a:t>Respond to Congress when Requested</a:t>
            </a:r>
            <a:endParaRPr lang="en-US" dirty="0"/>
          </a:p>
          <a:p>
            <a:pPr marL="0" indent="0" algn="ctr">
              <a:buNone/>
            </a:pPr>
            <a:r>
              <a:rPr lang="en-US" b="1" dirty="0"/>
              <a:t>Oversee Department Employees</a:t>
            </a:r>
            <a:endParaRPr lang="en-US" dirty="0"/>
          </a:p>
          <a:p>
            <a:pPr marL="0" indent="0" algn="ctr">
              <a:buNone/>
            </a:pPr>
            <a:r>
              <a:rPr lang="en-US" b="1" dirty="0"/>
              <a:t>Hire educators/Support Staff</a:t>
            </a:r>
            <a:endParaRPr lang="en-US" dirty="0"/>
          </a:p>
          <a:p>
            <a:pPr marL="0" indent="0" algn="ctr">
              <a:buNone/>
            </a:pPr>
            <a:r>
              <a:rPr lang="en-US" b="1" dirty="0"/>
              <a:t>Coordinate In-service Training</a:t>
            </a:r>
            <a:endParaRPr lang="en-US" dirty="0"/>
          </a:p>
          <a:p>
            <a:pPr marL="0" indent="0" algn="ctr">
              <a:buNone/>
            </a:pPr>
            <a:r>
              <a:rPr lang="en-US" b="1" dirty="0"/>
              <a:t>Oversee Tribal Consultation on Policy Issues</a:t>
            </a:r>
            <a:endParaRPr lang="en-US" dirty="0"/>
          </a:p>
          <a:p>
            <a:pPr marL="0" indent="0" algn="ctr">
              <a:buNone/>
            </a:pPr>
            <a:r>
              <a:rPr lang="en-US" b="1" dirty="0"/>
              <a:t>Insure Tribal Sovereignty </a:t>
            </a:r>
            <a:endParaRPr lang="en-US" dirty="0"/>
          </a:p>
          <a:p>
            <a:pPr marL="0" indent="0" algn="ctr">
              <a:buNone/>
            </a:pPr>
            <a:r>
              <a:rPr lang="en-US" b="1" dirty="0"/>
              <a:t>Liaison with the U.S. Department of Education</a:t>
            </a:r>
            <a:endParaRPr lang="en-US" dirty="0"/>
          </a:p>
        </p:txBody>
      </p:sp>
    </p:spTree>
    <p:extLst>
      <p:ext uri="{BB962C8B-B14F-4D97-AF65-F5344CB8AC3E}">
        <p14:creationId xmlns:p14="http://schemas.microsoft.com/office/powerpoint/2010/main" val="1717406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Structure/Questions</a:t>
            </a:r>
            <a:endParaRPr lang="en-US" dirty="0"/>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pPr marL="0" lvl="0" indent="0">
              <a:buNone/>
            </a:pPr>
            <a:r>
              <a:rPr lang="en-US" b="1" dirty="0" smtClean="0"/>
              <a:t>Do </a:t>
            </a:r>
            <a:r>
              <a:rPr lang="en-US" b="1" dirty="0"/>
              <a:t>we have Assistant Superintendents (Must be educators) in Regional Offices?</a:t>
            </a:r>
            <a:endParaRPr lang="en-US" dirty="0"/>
          </a:p>
          <a:p>
            <a:pPr marL="0" indent="0" algn="ctr">
              <a:buNone/>
            </a:pPr>
            <a:r>
              <a:rPr lang="en-US" b="1" dirty="0" smtClean="0"/>
              <a:t>Responsibilities</a:t>
            </a:r>
            <a:endParaRPr lang="en-US" dirty="0"/>
          </a:p>
          <a:p>
            <a:pPr marL="0" lvl="0" indent="0">
              <a:buNone/>
            </a:pPr>
            <a:r>
              <a:rPr lang="en-US" b="1" dirty="0" smtClean="0"/>
              <a:t>	Insure </a:t>
            </a:r>
            <a:r>
              <a:rPr lang="en-US" b="1" dirty="0"/>
              <a:t>local Principals are carrying out Board Policy</a:t>
            </a:r>
            <a:endParaRPr lang="en-US" dirty="0"/>
          </a:p>
          <a:p>
            <a:pPr marL="0" lvl="0" indent="0">
              <a:buNone/>
            </a:pPr>
            <a:r>
              <a:rPr lang="en-US" b="1" dirty="0" smtClean="0"/>
              <a:t>	Provide </a:t>
            </a:r>
            <a:r>
              <a:rPr lang="en-US" b="1" dirty="0"/>
              <a:t>technical assistance/training upon local request</a:t>
            </a:r>
            <a:endParaRPr lang="en-US" dirty="0"/>
          </a:p>
          <a:p>
            <a:pPr marL="0" lvl="0" indent="0">
              <a:buNone/>
            </a:pPr>
            <a:r>
              <a:rPr lang="en-US" b="1" dirty="0" smtClean="0"/>
              <a:t>	Insure </a:t>
            </a:r>
            <a:r>
              <a:rPr lang="en-US" b="1" dirty="0"/>
              <a:t>schools are well equipped/Oversee orders for materials etc.</a:t>
            </a:r>
            <a:endParaRPr lang="en-US" dirty="0"/>
          </a:p>
          <a:p>
            <a:pPr marL="0" lvl="0" indent="0">
              <a:buNone/>
            </a:pPr>
            <a:r>
              <a:rPr lang="en-US" b="1" dirty="0" smtClean="0"/>
              <a:t>	Review </a:t>
            </a:r>
            <a:r>
              <a:rPr lang="en-US" b="1" dirty="0"/>
              <a:t>hiring / termination of </a:t>
            </a:r>
            <a:r>
              <a:rPr lang="en-US" b="1" dirty="0" smtClean="0"/>
              <a:t>employees</a:t>
            </a:r>
          </a:p>
          <a:p>
            <a:pPr marL="0" lvl="0" indent="0">
              <a:buNone/>
            </a:pPr>
            <a:endParaRPr lang="en-US" dirty="0"/>
          </a:p>
          <a:p>
            <a:pPr marL="0" lvl="0" indent="0" algn="ctr">
              <a:buNone/>
            </a:pPr>
            <a:r>
              <a:rPr lang="en-US" b="1" dirty="0"/>
              <a:t>Principals (Responsibilities)</a:t>
            </a:r>
            <a:endParaRPr lang="en-US" dirty="0"/>
          </a:p>
          <a:p>
            <a:pPr marL="0" lvl="0" indent="0">
              <a:buNone/>
            </a:pPr>
            <a:r>
              <a:rPr lang="en-US" b="1" dirty="0" smtClean="0"/>
              <a:t>	Insure </a:t>
            </a:r>
            <a:r>
              <a:rPr lang="en-US" b="1" dirty="0"/>
              <a:t>curriculum requirements are carried out</a:t>
            </a:r>
            <a:endParaRPr lang="en-US" dirty="0"/>
          </a:p>
          <a:p>
            <a:pPr marL="0" lvl="0" indent="0">
              <a:buNone/>
            </a:pPr>
            <a:r>
              <a:rPr lang="en-US" b="1" dirty="0" smtClean="0"/>
              <a:t>	Oversee </a:t>
            </a:r>
            <a:r>
              <a:rPr lang="en-US" b="1" dirty="0"/>
              <a:t>local school staff (professional and support staff)</a:t>
            </a:r>
            <a:endParaRPr lang="en-US" dirty="0"/>
          </a:p>
          <a:p>
            <a:pPr marL="0" lvl="0" indent="0">
              <a:buNone/>
            </a:pPr>
            <a:r>
              <a:rPr lang="en-US" b="1" dirty="0" smtClean="0"/>
              <a:t>	Carry </a:t>
            </a:r>
            <a:r>
              <a:rPr lang="en-US" b="1" dirty="0"/>
              <a:t>out Student Behavioral standards as set forth by the Board</a:t>
            </a:r>
            <a:endParaRPr lang="en-US" dirty="0"/>
          </a:p>
          <a:p>
            <a:pPr marL="0" lvl="0" indent="0">
              <a:buNone/>
            </a:pPr>
            <a:r>
              <a:rPr lang="en-US" b="1" dirty="0" smtClean="0"/>
              <a:t>	Insure </a:t>
            </a:r>
            <a:r>
              <a:rPr lang="en-US" b="1" dirty="0"/>
              <a:t>parental involvement </a:t>
            </a:r>
          </a:p>
          <a:p>
            <a:pPr marL="0" lvl="0" indent="0">
              <a:buNone/>
            </a:pPr>
            <a:r>
              <a:rPr lang="en-US" b="1" dirty="0" smtClean="0"/>
              <a:t>	Work </a:t>
            </a:r>
            <a:r>
              <a:rPr lang="en-US" b="1" dirty="0"/>
              <a:t>with </a:t>
            </a:r>
            <a:r>
              <a:rPr lang="en-US" b="1" u="sng" dirty="0"/>
              <a:t>locally elected school boards</a:t>
            </a:r>
            <a:endParaRPr lang="en-US" dirty="0"/>
          </a:p>
          <a:p>
            <a:pPr marL="0" lvl="0" indent="0">
              <a:buNone/>
            </a:pPr>
            <a:r>
              <a:rPr lang="en-US" b="1" dirty="0" smtClean="0"/>
              <a:t>	Evaluation </a:t>
            </a:r>
            <a:r>
              <a:rPr lang="en-US" b="1" dirty="0"/>
              <a:t>of staff – including hiring </a:t>
            </a:r>
            <a:endParaRPr lang="en-US" dirty="0"/>
          </a:p>
          <a:p>
            <a:pPr marL="0" indent="0">
              <a:buNone/>
            </a:pP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007737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7620000" cy="4462760"/>
          </a:xfrm>
          <a:prstGeom prst="rect">
            <a:avLst/>
          </a:prstGeom>
        </p:spPr>
        <p:txBody>
          <a:bodyPr wrap="square">
            <a:spAutoFit/>
          </a:bodyPr>
          <a:lstStyle/>
          <a:p>
            <a:r>
              <a:rPr lang="en-US" sz="2400" b="1" dirty="0" smtClean="0"/>
              <a:t>Option Two</a:t>
            </a:r>
          </a:p>
          <a:p>
            <a:endParaRPr lang="en-US" sz="2000" b="1" dirty="0"/>
          </a:p>
          <a:p>
            <a:r>
              <a:rPr lang="en-US" sz="2000" b="1" dirty="0" smtClean="0"/>
              <a:t>Transfer Pre-K - 12 Tribal Education to the Department of Education</a:t>
            </a:r>
          </a:p>
          <a:p>
            <a:endParaRPr lang="en-US" sz="2000" b="1" dirty="0" smtClean="0"/>
          </a:p>
          <a:p>
            <a:r>
              <a:rPr lang="en-US" sz="2000" b="1" dirty="0" smtClean="0"/>
              <a:t>Establish within the Department of Education an Assistance Secretary for Indian Education who would serve in the position as like the Superintendent of Education within a State Education Agency</a:t>
            </a:r>
          </a:p>
          <a:p>
            <a:endParaRPr lang="en-US" sz="2000" b="1" dirty="0"/>
          </a:p>
          <a:p>
            <a:r>
              <a:rPr lang="en-US" sz="2000" b="1" dirty="0" smtClean="0"/>
              <a:t>The Assistant Secretary would have a direct line of communication to the Secretary of Education and would oversee a Tribal Board of </a:t>
            </a:r>
            <a:r>
              <a:rPr lang="en-US" sz="2000" b="1" dirty="0" smtClean="0"/>
              <a:t>Education – similar to State Boards of Education</a:t>
            </a:r>
            <a:endParaRPr lang="en-US" sz="2000" b="1" dirty="0" smtClean="0"/>
          </a:p>
          <a:p>
            <a:endParaRPr lang="en-US" sz="2000" b="1" dirty="0"/>
          </a:p>
          <a:p>
            <a:r>
              <a:rPr lang="en-US" sz="2000" b="1" dirty="0" smtClean="0"/>
              <a:t>The Tribal Board would be structured the same as that outlined in the Interior board structure </a:t>
            </a:r>
            <a:endParaRPr lang="en-US" dirty="0"/>
          </a:p>
        </p:txBody>
      </p:sp>
    </p:spTree>
    <p:extLst>
      <p:ext uri="{BB962C8B-B14F-4D97-AF65-F5344CB8AC3E}">
        <p14:creationId xmlns:p14="http://schemas.microsoft.com/office/powerpoint/2010/main" val="3465108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Organizational Chart</a:t>
            </a:r>
            <a:endParaRPr lang="en-US" dirty="0"/>
          </a:p>
        </p:txBody>
      </p:sp>
      <p:sp>
        <p:nvSpPr>
          <p:cNvPr id="3" name="Content Placeholder 2"/>
          <p:cNvSpPr>
            <a:spLocks noGrp="1"/>
          </p:cNvSpPr>
          <p:nvPr>
            <p:ph idx="1"/>
          </p:nvPr>
        </p:nvSpPr>
        <p:spPr/>
        <p:txBody>
          <a:bodyPr>
            <a:normAutofit/>
          </a:bodyPr>
          <a:lstStyle/>
          <a:p>
            <a:pPr marL="0" indent="0" algn="ctr">
              <a:buNone/>
            </a:pPr>
            <a:r>
              <a:rPr lang="en-US" sz="2600" b="1" dirty="0" smtClean="0"/>
              <a:t>Tribal Education Agency (TEA)</a:t>
            </a:r>
          </a:p>
          <a:p>
            <a:pPr marL="0" indent="0" algn="ctr">
              <a:buNone/>
            </a:pPr>
            <a:r>
              <a:rPr lang="en-US" sz="2600" b="1" dirty="0" smtClean="0"/>
              <a:t>Board appointments </a:t>
            </a:r>
            <a:r>
              <a:rPr lang="en-US" sz="2600" b="1" dirty="0" smtClean="0"/>
              <a:t> </a:t>
            </a:r>
            <a:endParaRPr lang="en-US" sz="2600" dirty="0"/>
          </a:p>
          <a:p>
            <a:pPr algn="ctr"/>
            <a:r>
              <a:rPr lang="en-US" sz="2600" b="1" dirty="0"/>
              <a:t>Sixteen Member School </a:t>
            </a:r>
            <a:r>
              <a:rPr lang="en-US" sz="2600" b="1" dirty="0" smtClean="0"/>
              <a:t>Board</a:t>
            </a:r>
          </a:p>
          <a:p>
            <a:pPr algn="ctr"/>
            <a:r>
              <a:rPr lang="en-US" sz="2600" b="1" dirty="0" smtClean="0"/>
              <a:t>Four Congressional Members</a:t>
            </a:r>
          </a:p>
          <a:p>
            <a:pPr algn="ctr"/>
            <a:endParaRPr lang="en-US" sz="2600" b="1" dirty="0"/>
          </a:p>
          <a:p>
            <a:pPr marL="0" indent="0" algn="ctr">
              <a:buNone/>
            </a:pPr>
            <a:r>
              <a:rPr lang="en-US" sz="2600" b="1" dirty="0" smtClean="0"/>
              <a:t>Appointed </a:t>
            </a:r>
            <a:r>
              <a:rPr lang="en-US" sz="2600" b="1" dirty="0"/>
              <a:t>by Leadership  </a:t>
            </a:r>
          </a:p>
          <a:p>
            <a:pPr marL="0" indent="0">
              <a:buNone/>
            </a:pPr>
            <a:r>
              <a:rPr lang="en-US" sz="2600" b="1" dirty="0"/>
              <a:t> </a:t>
            </a:r>
            <a:r>
              <a:rPr lang="en-US" sz="2600" b="1" dirty="0" smtClean="0"/>
              <a:t>    House Member                               Senate Member</a:t>
            </a:r>
            <a:endParaRPr lang="en-US" sz="2600" dirty="0"/>
          </a:p>
          <a:p>
            <a:pPr marL="0" indent="0">
              <a:buNone/>
            </a:pPr>
            <a:r>
              <a:rPr lang="en-US" sz="2600" b="1" dirty="0" smtClean="0"/>
              <a:t>	R </a:t>
            </a:r>
            <a:r>
              <a:rPr lang="en-US" sz="2600" b="1" dirty="0"/>
              <a:t>______ 				</a:t>
            </a:r>
            <a:r>
              <a:rPr lang="en-US" sz="2600" b="1" dirty="0" smtClean="0"/>
              <a:t>R </a:t>
            </a:r>
            <a:r>
              <a:rPr lang="en-US" sz="2600" b="1" dirty="0"/>
              <a:t>______</a:t>
            </a:r>
            <a:endParaRPr lang="en-US" sz="2600" dirty="0"/>
          </a:p>
          <a:p>
            <a:pPr marL="0" indent="0">
              <a:buNone/>
            </a:pPr>
            <a:r>
              <a:rPr lang="en-US" sz="2600" b="1" dirty="0" smtClean="0"/>
              <a:t>	D </a:t>
            </a:r>
            <a:r>
              <a:rPr lang="en-US" sz="2600" b="1" dirty="0"/>
              <a:t>______				D ______</a:t>
            </a:r>
            <a:endParaRPr lang="en-US" sz="2600" dirty="0"/>
          </a:p>
          <a:p>
            <a:pPr marL="0" indent="0">
              <a:buNone/>
            </a:pPr>
            <a:endParaRPr lang="en-US" dirty="0"/>
          </a:p>
          <a:p>
            <a:endParaRPr lang="en-US" dirty="0"/>
          </a:p>
        </p:txBody>
      </p:sp>
    </p:spTree>
    <p:extLst>
      <p:ext uri="{BB962C8B-B14F-4D97-AF65-F5344CB8AC3E}">
        <p14:creationId xmlns:p14="http://schemas.microsoft.com/office/powerpoint/2010/main" val="1769031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Organizational Chart</a:t>
            </a:r>
            <a:endParaRPr lang="en-US" dirty="0"/>
          </a:p>
        </p:txBody>
      </p:sp>
      <p:sp>
        <p:nvSpPr>
          <p:cNvPr id="3" name="Content Placeholder 2"/>
          <p:cNvSpPr>
            <a:spLocks noGrp="1"/>
          </p:cNvSpPr>
          <p:nvPr>
            <p:ph idx="1"/>
          </p:nvPr>
        </p:nvSpPr>
        <p:spPr>
          <a:xfrm>
            <a:off x="457200" y="1295400"/>
            <a:ext cx="8229600" cy="4830763"/>
          </a:xfrm>
        </p:spPr>
        <p:txBody>
          <a:bodyPr>
            <a:normAutofit fontScale="40000" lnSpcReduction="20000"/>
          </a:bodyPr>
          <a:lstStyle/>
          <a:p>
            <a:pPr marL="0" indent="0" algn="ctr">
              <a:buNone/>
            </a:pPr>
            <a:r>
              <a:rPr lang="en-US" sz="6000" b="1" dirty="0"/>
              <a:t>Tribal </a:t>
            </a:r>
            <a:r>
              <a:rPr lang="en-US" sz="6000" b="1" dirty="0" smtClean="0"/>
              <a:t>Representation</a:t>
            </a:r>
          </a:p>
          <a:p>
            <a:pPr marL="0" indent="0" algn="ctr">
              <a:buNone/>
            </a:pPr>
            <a:endParaRPr lang="en-US" sz="6000" dirty="0"/>
          </a:p>
          <a:p>
            <a:pPr marL="0" indent="0" algn="ctr">
              <a:buNone/>
            </a:pPr>
            <a:r>
              <a:rPr lang="en-US" sz="4500" b="1" dirty="0"/>
              <a:t>4 year term as elected by tribes in their region (terms would be staggered</a:t>
            </a:r>
            <a:r>
              <a:rPr lang="en-US" sz="4500" b="1" dirty="0" smtClean="0"/>
              <a:t>)</a:t>
            </a:r>
          </a:p>
          <a:p>
            <a:pPr marL="0" indent="0" algn="ctr">
              <a:buNone/>
            </a:pPr>
            <a:endParaRPr lang="en-US" sz="4500" dirty="0"/>
          </a:p>
          <a:p>
            <a:pPr marL="0" indent="0">
              <a:buNone/>
            </a:pPr>
            <a:r>
              <a:rPr lang="en-US" b="1" dirty="0" smtClean="0"/>
              <a:t>	</a:t>
            </a:r>
            <a:r>
              <a:rPr lang="en-US" sz="4000" b="1" dirty="0" smtClean="0"/>
              <a:t>Southwest (2 </a:t>
            </a:r>
            <a:r>
              <a:rPr lang="en-US" sz="4000" b="1" dirty="0"/>
              <a:t>elected)			</a:t>
            </a:r>
            <a:r>
              <a:rPr lang="en-US" sz="4000" b="1" dirty="0" smtClean="0"/>
              <a:t>North </a:t>
            </a:r>
            <a:r>
              <a:rPr lang="en-US" sz="4000" b="1" dirty="0"/>
              <a:t>West (2 elected)</a:t>
            </a:r>
            <a:endParaRPr lang="en-US" sz="4000" dirty="0"/>
          </a:p>
          <a:p>
            <a:pPr marL="0" indent="0">
              <a:buNone/>
            </a:pPr>
            <a:r>
              <a:rPr lang="en-US" sz="4000" b="1" dirty="0" smtClean="0"/>
              <a:t>	Arizona</a:t>
            </a:r>
            <a:r>
              <a:rPr lang="en-US" sz="4000" b="1" dirty="0"/>
              <a:t>, New Mexico				</a:t>
            </a:r>
            <a:r>
              <a:rPr lang="en-US" sz="4000" b="1" dirty="0" smtClean="0"/>
              <a:t>California</a:t>
            </a:r>
            <a:r>
              <a:rPr lang="en-US" sz="4000" b="1" dirty="0"/>
              <a:t>, Montana</a:t>
            </a:r>
            <a:endParaRPr lang="en-US" sz="4000" dirty="0"/>
          </a:p>
          <a:p>
            <a:pPr marL="0" indent="0">
              <a:buNone/>
            </a:pPr>
            <a:r>
              <a:rPr lang="en-US" sz="4000" b="1" dirty="0" smtClean="0"/>
              <a:t>	Utah</a:t>
            </a:r>
            <a:r>
              <a:rPr lang="en-US" sz="4000" b="1" dirty="0"/>
              <a:t>, Nevada, Oklahoma			</a:t>
            </a:r>
            <a:r>
              <a:rPr lang="en-US" sz="4000" b="1" dirty="0" smtClean="0"/>
              <a:t>Washington</a:t>
            </a:r>
            <a:r>
              <a:rPr lang="en-US" sz="4000" b="1" dirty="0"/>
              <a:t>, </a:t>
            </a:r>
            <a:r>
              <a:rPr lang="en-US" sz="4000" b="1" dirty="0" smtClean="0"/>
              <a:t>Idaho</a:t>
            </a:r>
          </a:p>
          <a:p>
            <a:pPr marL="0" indent="0">
              <a:buNone/>
            </a:pPr>
            <a:r>
              <a:rPr lang="en-US" sz="4000" b="1" dirty="0"/>
              <a:t>									 </a:t>
            </a:r>
            <a:endParaRPr lang="en-US" sz="4000" dirty="0"/>
          </a:p>
          <a:p>
            <a:pPr marL="0" indent="0">
              <a:buNone/>
            </a:pPr>
            <a:r>
              <a:rPr lang="en-US" sz="4000" b="1" dirty="0" smtClean="0"/>
              <a:t>	Central </a:t>
            </a:r>
            <a:r>
              <a:rPr lang="en-US" sz="4000" b="1" dirty="0"/>
              <a:t>Plains (2 elected)			</a:t>
            </a:r>
            <a:r>
              <a:rPr lang="en-US" sz="4000" b="1" dirty="0" smtClean="0"/>
              <a:t>North </a:t>
            </a:r>
            <a:r>
              <a:rPr lang="en-US" sz="4000" b="1" dirty="0"/>
              <a:t>Central (2 elected)</a:t>
            </a:r>
            <a:endParaRPr lang="en-US" sz="4000" dirty="0"/>
          </a:p>
          <a:p>
            <a:pPr marL="0" indent="0">
              <a:buNone/>
            </a:pPr>
            <a:r>
              <a:rPr lang="en-US" sz="4000" b="1" dirty="0" smtClean="0"/>
              <a:t>	Wyoming</a:t>
            </a:r>
            <a:r>
              <a:rPr lang="en-US" sz="4000" b="1" dirty="0"/>
              <a:t>, North Dakota			</a:t>
            </a:r>
            <a:r>
              <a:rPr lang="en-US" sz="4000" b="1" dirty="0" smtClean="0"/>
              <a:t>Michigan</a:t>
            </a:r>
            <a:r>
              <a:rPr lang="en-US" sz="4000" b="1" dirty="0"/>
              <a:t>, Maine</a:t>
            </a:r>
            <a:endParaRPr lang="en-US" sz="4000" dirty="0"/>
          </a:p>
          <a:p>
            <a:pPr marL="0" indent="0">
              <a:buNone/>
            </a:pPr>
            <a:r>
              <a:rPr lang="en-US" sz="4000" b="1" dirty="0" smtClean="0"/>
              <a:t>	South </a:t>
            </a:r>
            <a:r>
              <a:rPr lang="en-US" sz="4000" b="1" dirty="0"/>
              <a:t>Dakota, </a:t>
            </a:r>
            <a:r>
              <a:rPr lang="en-US" sz="4000" b="1" dirty="0" smtClean="0"/>
              <a:t>Minnesota, Kansas</a:t>
            </a:r>
            <a:r>
              <a:rPr lang="en-US" sz="4000" b="1" dirty="0"/>
              <a:t>		</a:t>
            </a:r>
            <a:r>
              <a:rPr lang="en-US" sz="4000" b="1" dirty="0" smtClean="0"/>
              <a:t>Wisconsin</a:t>
            </a:r>
            <a:r>
              <a:rPr lang="en-US" sz="4000" b="1" dirty="0"/>
              <a:t>, Iowa		</a:t>
            </a:r>
            <a:endParaRPr lang="en-US" sz="4000" dirty="0"/>
          </a:p>
          <a:p>
            <a:pPr marL="0" indent="0">
              <a:buNone/>
            </a:pPr>
            <a:r>
              <a:rPr lang="en-US" sz="4000" b="1" dirty="0"/>
              <a:t>						</a:t>
            </a:r>
            <a:endParaRPr lang="en-US" sz="4000" dirty="0"/>
          </a:p>
          <a:p>
            <a:pPr marL="0" indent="0">
              <a:buNone/>
            </a:pPr>
            <a:r>
              <a:rPr lang="en-US" sz="4000" b="1" dirty="0" smtClean="0"/>
              <a:t>	South East (2 </a:t>
            </a:r>
            <a:r>
              <a:rPr lang="en-US" sz="4000" b="1" dirty="0"/>
              <a:t>elected)				</a:t>
            </a:r>
            <a:r>
              <a:rPr lang="en-US" sz="4000" b="1" dirty="0" smtClean="0"/>
              <a:t>Interior </a:t>
            </a:r>
            <a:r>
              <a:rPr lang="en-US" sz="4000" b="1" dirty="0"/>
              <a:t>Appointees</a:t>
            </a:r>
            <a:endParaRPr lang="en-US" sz="4000" dirty="0"/>
          </a:p>
          <a:p>
            <a:pPr marL="0" indent="0">
              <a:buNone/>
            </a:pPr>
            <a:r>
              <a:rPr lang="en-US" sz="4000" b="1" dirty="0" smtClean="0"/>
              <a:t>	North </a:t>
            </a:r>
            <a:r>
              <a:rPr lang="en-US" sz="4000" b="1" dirty="0"/>
              <a:t>Carolina, Florida			</a:t>
            </a:r>
            <a:r>
              <a:rPr lang="en-US" sz="4000" b="1" dirty="0" smtClean="0"/>
              <a:t>2 </a:t>
            </a:r>
            <a:r>
              <a:rPr lang="en-US" sz="4000" b="1" dirty="0"/>
              <a:t>appointed by the BIA</a:t>
            </a:r>
            <a:endParaRPr lang="en-US" sz="4000" dirty="0"/>
          </a:p>
          <a:p>
            <a:pPr marL="0" indent="0">
              <a:buNone/>
            </a:pPr>
            <a:r>
              <a:rPr lang="en-US" sz="4000" b="1" dirty="0" smtClean="0"/>
              <a:t>	Louisiana</a:t>
            </a:r>
            <a:r>
              <a:rPr lang="en-US" sz="4000" b="1" dirty="0"/>
              <a:t>, Mississippi</a:t>
            </a:r>
            <a:endParaRPr lang="en-US" sz="4000" dirty="0"/>
          </a:p>
          <a:p>
            <a:endParaRPr lang="en-US" dirty="0"/>
          </a:p>
        </p:txBody>
      </p:sp>
    </p:spTree>
    <p:extLst>
      <p:ext uri="{BB962C8B-B14F-4D97-AF65-F5344CB8AC3E}">
        <p14:creationId xmlns:p14="http://schemas.microsoft.com/office/powerpoint/2010/main" val="20590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Education Agency</a:t>
            </a:r>
            <a:endParaRPr lang="en-US" dirty="0"/>
          </a:p>
        </p:txBody>
      </p:sp>
      <p:sp>
        <p:nvSpPr>
          <p:cNvPr id="3" name="Content Placeholder 2"/>
          <p:cNvSpPr>
            <a:spLocks noGrp="1"/>
          </p:cNvSpPr>
          <p:nvPr>
            <p:ph idx="1"/>
          </p:nvPr>
        </p:nvSpPr>
        <p:spPr/>
        <p:txBody>
          <a:bodyPr>
            <a:normAutofit lnSpcReduction="10000"/>
          </a:bodyPr>
          <a:lstStyle/>
          <a:p>
            <a:r>
              <a:rPr lang="en-US" dirty="0" smtClean="0"/>
              <a:t>The Tribal Board of Education Duties</a:t>
            </a:r>
          </a:p>
          <a:p>
            <a:pPr marL="0" indent="0">
              <a:buNone/>
            </a:pPr>
            <a:r>
              <a:rPr lang="en-US" dirty="0" smtClean="0"/>
              <a:t>Provide Local Tribal Education Agencies (LTEA) technical assistance</a:t>
            </a:r>
          </a:p>
          <a:p>
            <a:pPr marL="0" indent="0">
              <a:buNone/>
            </a:pPr>
            <a:r>
              <a:rPr lang="en-US" dirty="0" smtClean="0"/>
              <a:t>Establish Education Standards</a:t>
            </a:r>
          </a:p>
          <a:p>
            <a:pPr marL="0" indent="0">
              <a:buNone/>
            </a:pPr>
            <a:r>
              <a:rPr lang="en-US" dirty="0" smtClean="0"/>
              <a:t>Set the General Fund Budget – Appropriations request to Congress – Includes all Department of Education Programs</a:t>
            </a:r>
          </a:p>
          <a:p>
            <a:pPr marL="0" indent="0">
              <a:buNone/>
            </a:pPr>
            <a:r>
              <a:rPr lang="en-US" dirty="0" smtClean="0"/>
              <a:t>Advise the Secretary of Education on the needs of LTEA’s)</a:t>
            </a:r>
            <a:endParaRPr lang="en-US" dirty="0"/>
          </a:p>
        </p:txBody>
      </p:sp>
    </p:spTree>
    <p:extLst>
      <p:ext uri="{BB962C8B-B14F-4D97-AF65-F5344CB8AC3E}">
        <p14:creationId xmlns:p14="http://schemas.microsoft.com/office/powerpoint/2010/main" val="868386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Tribal Educational Agencies</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dirty="0" smtClean="0"/>
              <a:t>Local Control – School Board</a:t>
            </a:r>
          </a:p>
          <a:p>
            <a:pPr marL="0" indent="0">
              <a:buNone/>
            </a:pPr>
            <a:r>
              <a:rPr lang="en-US" sz="2800" dirty="0" smtClean="0">
                <a:latin typeface="Times New Roman"/>
                <a:cs typeface="Times New Roman"/>
              </a:rPr>
              <a:t>►</a:t>
            </a:r>
            <a:r>
              <a:rPr lang="en-US" sz="2800" dirty="0" smtClean="0"/>
              <a:t>Set budget and submit to the Tribal Education  </a:t>
            </a:r>
          </a:p>
          <a:p>
            <a:pPr marL="0" indent="0">
              <a:buNone/>
            </a:pPr>
            <a:r>
              <a:rPr lang="en-US" sz="2800" dirty="0" smtClean="0"/>
              <a:t>    Agency</a:t>
            </a:r>
          </a:p>
          <a:p>
            <a:pPr marL="0" indent="0">
              <a:buNone/>
            </a:pPr>
            <a:endParaRPr lang="en-US" sz="2800" dirty="0" smtClean="0"/>
          </a:p>
          <a:p>
            <a:pPr marL="0" indent="0">
              <a:buNone/>
            </a:pPr>
            <a:r>
              <a:rPr lang="en-US" sz="2800" dirty="0" smtClean="0">
                <a:latin typeface="Times New Roman"/>
                <a:cs typeface="Times New Roman"/>
              </a:rPr>
              <a:t>►</a:t>
            </a:r>
            <a:r>
              <a:rPr lang="en-US" sz="2800" dirty="0" smtClean="0"/>
              <a:t>Hire Staff</a:t>
            </a:r>
          </a:p>
          <a:p>
            <a:pPr marL="0" indent="0">
              <a:buNone/>
            </a:pPr>
            <a:endParaRPr lang="en-US" sz="2800" dirty="0" smtClean="0">
              <a:latin typeface="Times New Roman"/>
              <a:cs typeface="Times New Roman"/>
            </a:endParaRPr>
          </a:p>
          <a:p>
            <a:pPr marL="0" indent="0">
              <a:buNone/>
            </a:pPr>
            <a:r>
              <a:rPr lang="en-US" sz="2800" dirty="0" smtClean="0">
                <a:latin typeface="Times New Roman"/>
                <a:cs typeface="Times New Roman"/>
              </a:rPr>
              <a:t>►</a:t>
            </a:r>
            <a:r>
              <a:rPr lang="en-US" sz="2800" dirty="0" smtClean="0"/>
              <a:t>Set academic standards to meet community needs</a:t>
            </a:r>
          </a:p>
          <a:p>
            <a:pPr marL="0" indent="0">
              <a:buNone/>
            </a:pPr>
            <a:endParaRPr lang="en-US" sz="2800" dirty="0" smtClean="0">
              <a:latin typeface="Times New Roman"/>
              <a:cs typeface="Times New Roman"/>
            </a:endParaRPr>
          </a:p>
          <a:p>
            <a:pPr marL="0" indent="0">
              <a:buNone/>
            </a:pPr>
            <a:r>
              <a:rPr lang="en-US" sz="2800" dirty="0" smtClean="0">
                <a:latin typeface="Times New Roman"/>
                <a:cs typeface="Times New Roman"/>
              </a:rPr>
              <a:t>►</a:t>
            </a:r>
            <a:r>
              <a:rPr lang="en-US" sz="2800" dirty="0" smtClean="0"/>
              <a:t>Provide updates on capital facility needs (new construction, renovation and repair)</a:t>
            </a:r>
          </a:p>
          <a:p>
            <a:pPr marL="0" indent="0">
              <a:buNone/>
            </a:pPr>
            <a:endParaRPr lang="en-US" sz="2800" dirty="0" smtClean="0"/>
          </a:p>
          <a:p>
            <a:pPr marL="0" indent="0">
              <a:buNone/>
            </a:pPr>
            <a:r>
              <a:rPr lang="en-US" sz="2800" dirty="0" smtClean="0"/>
              <a:t>Other</a:t>
            </a:r>
          </a:p>
          <a:p>
            <a:pPr marL="0" indent="0">
              <a:buNone/>
            </a:pPr>
            <a:r>
              <a:rPr lang="en-US" sz="2800" dirty="0"/>
              <a:t>	</a:t>
            </a:r>
            <a:endParaRPr lang="en-US" sz="2800" dirty="0" smtClean="0"/>
          </a:p>
          <a:p>
            <a:pPr marL="0" indent="0">
              <a:buNone/>
            </a:pPr>
            <a:endParaRPr lang="en-US" sz="2800" dirty="0"/>
          </a:p>
        </p:txBody>
      </p:sp>
    </p:spTree>
    <p:extLst>
      <p:ext uri="{BB962C8B-B14F-4D97-AF65-F5344CB8AC3E}">
        <p14:creationId xmlns:p14="http://schemas.microsoft.com/office/powerpoint/2010/main" val="4101101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Is an Independent Office worth pursuing?</a:t>
            </a:r>
            <a:endParaRPr lang="en-US" sz="3600" dirty="0"/>
          </a:p>
        </p:txBody>
      </p:sp>
      <p:sp>
        <p:nvSpPr>
          <p:cNvPr id="3" name="Content Placeholder 2"/>
          <p:cNvSpPr>
            <a:spLocks noGrp="1"/>
          </p:cNvSpPr>
          <p:nvPr>
            <p:ph idx="1"/>
          </p:nvPr>
        </p:nvSpPr>
        <p:spPr>
          <a:xfrm>
            <a:off x="457200" y="1143000"/>
            <a:ext cx="8229600" cy="5334000"/>
          </a:xfrm>
        </p:spPr>
        <p:txBody>
          <a:bodyPr>
            <a:noAutofit/>
          </a:bodyPr>
          <a:lstStyle/>
          <a:p>
            <a:pPr marL="0" indent="0">
              <a:buNone/>
            </a:pPr>
            <a:r>
              <a:rPr lang="en-US" sz="2000" b="1" dirty="0" smtClean="0"/>
              <a:t>Your answer:  Yes or No			If Yes what do we do?</a:t>
            </a:r>
          </a:p>
          <a:p>
            <a:pPr marL="0" indent="0">
              <a:buNone/>
            </a:pPr>
            <a:r>
              <a:rPr lang="en-US" sz="2000" b="1" dirty="0" smtClean="0"/>
              <a:t>Discuss the issue/pro’s and con’s</a:t>
            </a:r>
          </a:p>
          <a:p>
            <a:pPr marL="0" indent="0">
              <a:buNone/>
            </a:pPr>
            <a:endParaRPr lang="en-US" sz="2000" b="1" dirty="0" smtClean="0"/>
          </a:p>
          <a:p>
            <a:pPr marL="0" indent="0">
              <a:buNone/>
            </a:pPr>
            <a:r>
              <a:rPr lang="en-US" sz="2000" b="1" dirty="0" smtClean="0"/>
              <a:t>Seek National support: NIEA, NCAI, Tribal Divisions of Education</a:t>
            </a:r>
          </a:p>
          <a:p>
            <a:pPr marL="0" indent="0">
              <a:buNone/>
            </a:pPr>
            <a:endParaRPr lang="en-US" sz="2000" b="1" dirty="0" smtClean="0"/>
          </a:p>
          <a:p>
            <a:pPr marL="0" indent="0">
              <a:buNone/>
            </a:pPr>
            <a:r>
              <a:rPr lang="en-US" sz="2000" b="1" dirty="0" smtClean="0"/>
              <a:t>Seek Congressional Support:  Senate Indian Affairs Committee; House/Senate Members of Interior authorization and appropriation committees</a:t>
            </a:r>
          </a:p>
          <a:p>
            <a:pPr marL="0" indent="0">
              <a:buNone/>
            </a:pPr>
            <a:endParaRPr lang="en-US" sz="2000" b="1" dirty="0" smtClean="0"/>
          </a:p>
          <a:p>
            <a:pPr marL="0" indent="0">
              <a:buNone/>
            </a:pPr>
            <a:r>
              <a:rPr lang="en-US" sz="2000" b="1" dirty="0" smtClean="0"/>
              <a:t>Draft a legislative proposal that spells it out</a:t>
            </a:r>
          </a:p>
          <a:p>
            <a:pPr marL="0" indent="0">
              <a:buNone/>
            </a:pPr>
            <a:endParaRPr lang="en-US" sz="2000" b="1" dirty="0" smtClean="0"/>
          </a:p>
          <a:p>
            <a:pPr marL="0" indent="0">
              <a:buNone/>
            </a:pPr>
            <a:r>
              <a:rPr lang="en-US" sz="2000" b="1" dirty="0" smtClean="0"/>
              <a:t>Find tribal education/tribal government leaders that will take the reins to make it happen</a:t>
            </a:r>
          </a:p>
          <a:p>
            <a:pPr marL="0" indent="0">
              <a:buNone/>
            </a:pPr>
            <a:endParaRPr lang="en-US" sz="2000" b="1" dirty="0" smtClean="0"/>
          </a:p>
          <a:p>
            <a:pPr marL="0" indent="0">
              <a:buNone/>
            </a:pPr>
            <a:r>
              <a:rPr lang="en-US" sz="2000" b="1" dirty="0" smtClean="0"/>
              <a:t>Remember this is just a thought – but what do you have to lose?</a:t>
            </a:r>
            <a:endParaRPr lang="en-US" sz="2000" b="1" dirty="0"/>
          </a:p>
        </p:txBody>
      </p:sp>
    </p:spTree>
    <p:extLst>
      <p:ext uri="{BB962C8B-B14F-4D97-AF65-F5344CB8AC3E}">
        <p14:creationId xmlns:p14="http://schemas.microsoft.com/office/powerpoint/2010/main" val="126660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SOVEREIGNTY</a:t>
            </a:r>
            <a:endParaRPr lang="en-US" dirty="0"/>
          </a:p>
        </p:txBody>
      </p:sp>
      <p:sp>
        <p:nvSpPr>
          <p:cNvPr id="3" name="Content Placeholder 2"/>
          <p:cNvSpPr>
            <a:spLocks noGrp="1"/>
          </p:cNvSpPr>
          <p:nvPr>
            <p:ph idx="1"/>
          </p:nvPr>
        </p:nvSpPr>
        <p:spPr/>
        <p:txBody>
          <a:bodyPr>
            <a:normAutofit lnSpcReduction="10000"/>
          </a:bodyPr>
          <a:lstStyle/>
          <a:p>
            <a:r>
              <a:rPr lang="en-US" dirty="0" smtClean="0"/>
              <a:t>The United States Constitution recognizes Indian tribes as distinct governments and they have with a few exceptions, the same powers </a:t>
            </a:r>
            <a:r>
              <a:rPr lang="en-US" dirty="0" smtClean="0"/>
              <a:t>as </a:t>
            </a:r>
            <a:r>
              <a:rPr lang="en-US" dirty="0" smtClean="0"/>
              <a:t>federal and state governments to regulate their internal affairs.</a:t>
            </a:r>
          </a:p>
          <a:p>
            <a:r>
              <a:rPr lang="en-US" dirty="0" smtClean="0"/>
              <a:t>Unless a treaty or federal statute removes a power, the tribe is assumed to possess it.</a:t>
            </a:r>
          </a:p>
          <a:p>
            <a:pPr marL="0" indent="0" algn="ctr">
              <a:buNone/>
            </a:pPr>
            <a:r>
              <a:rPr lang="en-US" dirty="0" smtClean="0"/>
              <a:t>Therefore education is a  right of Tribal Governments to be </a:t>
            </a:r>
            <a:r>
              <a:rPr lang="en-US" u="sng" dirty="0" smtClean="0"/>
              <a:t>locally controlled</a:t>
            </a:r>
            <a:endParaRPr lang="en-US" u="sng"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33572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Evolution of Local Control</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Indian Reorganization Act of 1934: Introduced teaching of Indian history and culture in BIA schools (prior policy was assimilation)</a:t>
            </a:r>
          </a:p>
          <a:p>
            <a:r>
              <a:rPr lang="en-US" sz="3400" dirty="0" smtClean="0"/>
              <a:t>P.L. 94-638: Granted authority to federally recognized tribes to contract with the BIA for the operation of Bureau-funded schools</a:t>
            </a:r>
          </a:p>
          <a:p>
            <a:r>
              <a:rPr lang="en-US" sz="3400" dirty="0" smtClean="0"/>
              <a:t>P.L.95-561, P.L. 98-511, P.L. 99-99 and P.L. 100-297 provided funds directly to tribally operated schools, empowered Indian school boards, permitted local hiring of teachers and staff and established a direct line of authority between the Education Director and the Assistant Secretary – Department of Interior</a:t>
            </a:r>
          </a:p>
          <a:p>
            <a:r>
              <a:rPr lang="en-US" sz="3400" dirty="0" smtClean="0"/>
              <a:t>2019-2020: Provided more independence within the BIE to propose the annual fiscal year BIE Budget and to carry out Department policy</a:t>
            </a:r>
          </a:p>
          <a:p>
            <a:endParaRPr lang="en-US" dirty="0"/>
          </a:p>
        </p:txBody>
      </p:sp>
    </p:spTree>
    <p:extLst>
      <p:ext uri="{BB962C8B-B14F-4D97-AF65-F5344CB8AC3E}">
        <p14:creationId xmlns:p14="http://schemas.microsoft.com/office/powerpoint/2010/main" val="3509213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think outside the box</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Question:</a:t>
            </a:r>
          </a:p>
          <a:p>
            <a:pPr marL="0" indent="0" algn="ctr">
              <a:buNone/>
            </a:pPr>
            <a:r>
              <a:rPr lang="en-US" dirty="0" smtClean="0"/>
              <a:t>Under the current education delivery system administered by the BIE is education Pre-K through 12 truly locally controlled?</a:t>
            </a:r>
          </a:p>
          <a:p>
            <a:pPr marL="0" indent="0">
              <a:buNone/>
            </a:pPr>
            <a:endParaRPr lang="en-US" dirty="0" smtClean="0"/>
          </a:p>
          <a:p>
            <a:pPr marL="0" indent="0">
              <a:buNone/>
            </a:pPr>
            <a:r>
              <a:rPr lang="en-US" dirty="0" smtClean="0"/>
              <a:t>Answer:  Yes _____	No _____</a:t>
            </a:r>
          </a:p>
          <a:p>
            <a:pPr marL="0" indent="0">
              <a:buNone/>
            </a:pPr>
            <a:endParaRPr lang="en-US" dirty="0" smtClean="0"/>
          </a:p>
          <a:p>
            <a:pPr marL="0" indent="0" algn="ctr">
              <a:buNone/>
            </a:pPr>
            <a:r>
              <a:rPr lang="en-US" dirty="0" smtClean="0"/>
              <a:t>If the answer is NO - Is it time to think outside  the box</a:t>
            </a:r>
          </a:p>
          <a:p>
            <a:pPr marL="0" indent="0">
              <a:buNone/>
            </a:pPr>
            <a:endParaRPr lang="en-US" dirty="0" smtClean="0"/>
          </a:p>
        </p:txBody>
      </p:sp>
    </p:spTree>
    <p:extLst>
      <p:ext uri="{BB962C8B-B14F-4D97-AF65-F5344CB8AC3E}">
        <p14:creationId xmlns:p14="http://schemas.microsoft.com/office/powerpoint/2010/main" val="2942725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Options Keeping Tribal Sovereignty the Rule?</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514350" indent="-514350">
              <a:buAutoNum type="arabicPeriod"/>
            </a:pPr>
            <a:r>
              <a:rPr lang="en-US" dirty="0" smtClean="0"/>
              <a:t>Create an independent tribal education board within the Department of Interior that would set the budget, oversee hiring practices and set basic education standards.</a:t>
            </a:r>
          </a:p>
          <a:p>
            <a:pPr marL="514350" indent="-514350">
              <a:buAutoNum type="arabicPeriod"/>
            </a:pPr>
            <a:r>
              <a:rPr lang="en-US" dirty="0" smtClean="0"/>
              <a:t>Transfer Tribal education to the Department of Education and establish a Tribal Education </a:t>
            </a:r>
            <a:r>
              <a:rPr lang="en-US" dirty="0" smtClean="0"/>
              <a:t>Agency (TEA) </a:t>
            </a:r>
            <a:r>
              <a:rPr lang="en-US" dirty="0" smtClean="0"/>
              <a:t>that would be comparable to State Education </a:t>
            </a:r>
            <a:r>
              <a:rPr lang="en-US" dirty="0" smtClean="0"/>
              <a:t>Agencies (SEA).</a:t>
            </a:r>
            <a:endParaRPr lang="en-US" dirty="0"/>
          </a:p>
        </p:txBody>
      </p:sp>
    </p:spTree>
    <p:extLst>
      <p:ext uri="{BB962C8B-B14F-4D97-AF65-F5344CB8AC3E}">
        <p14:creationId xmlns:p14="http://schemas.microsoft.com/office/powerpoint/2010/main" val="377219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7620000" cy="5047536"/>
          </a:xfrm>
          <a:prstGeom prst="rect">
            <a:avLst/>
          </a:prstGeom>
        </p:spPr>
        <p:txBody>
          <a:bodyPr wrap="square">
            <a:spAutoFit/>
          </a:bodyPr>
          <a:lstStyle/>
          <a:p>
            <a:r>
              <a:rPr lang="en-US" sz="2400" b="1" dirty="0" smtClean="0"/>
              <a:t>Option One</a:t>
            </a:r>
          </a:p>
          <a:p>
            <a:endParaRPr lang="en-US" sz="2000" b="1" dirty="0"/>
          </a:p>
          <a:p>
            <a:r>
              <a:rPr lang="en-US" sz="2000" b="1" dirty="0" smtClean="0"/>
              <a:t>For </a:t>
            </a:r>
            <a:r>
              <a:rPr lang="en-US" sz="2000" b="1" dirty="0"/>
              <a:t>the sake of discussion, why not have the BIE governed by an Indian controlled board (think of the Indian Gaming Commission</a:t>
            </a:r>
            <a:r>
              <a:rPr lang="en-US" sz="2000" b="1" dirty="0" smtClean="0"/>
              <a:t>) </a:t>
            </a:r>
          </a:p>
          <a:p>
            <a:endParaRPr lang="en-US" sz="2000" b="1" dirty="0"/>
          </a:p>
          <a:p>
            <a:r>
              <a:rPr lang="en-US" sz="2000" b="1" dirty="0" smtClean="0"/>
              <a:t>A </a:t>
            </a:r>
            <a:r>
              <a:rPr lang="en-US" sz="2000" b="1" dirty="0"/>
              <a:t>board of education is formed made up of individuals from tribal education boards of education for example.  Positions would be </a:t>
            </a:r>
            <a:r>
              <a:rPr lang="en-US" sz="2000" b="1" dirty="0" smtClean="0"/>
              <a:t>rotated </a:t>
            </a:r>
            <a:r>
              <a:rPr lang="en-US" sz="2000" b="1" dirty="0"/>
              <a:t>allowing all tribes with BIE schools to participate; even include four Members of Congress – an R and a D from the House and an R and D from the Senate.  </a:t>
            </a:r>
            <a:endParaRPr lang="en-US" sz="2000" b="1" dirty="0" smtClean="0"/>
          </a:p>
          <a:p>
            <a:endParaRPr lang="en-US" sz="2000" b="1" dirty="0"/>
          </a:p>
          <a:p>
            <a:r>
              <a:rPr lang="en-US" sz="2000" b="1" dirty="0" smtClean="0"/>
              <a:t>They </a:t>
            </a:r>
            <a:r>
              <a:rPr lang="en-US" sz="2000" b="1" dirty="0"/>
              <a:t>will set the budget for the BIE schools, including working through the construction priority process and assist schools in curriculum development, language immersion and cultural relevance, including looking at college prep programs.  </a:t>
            </a:r>
            <a:r>
              <a:rPr lang="en-US" sz="2000" b="1" dirty="0" smtClean="0"/>
              <a:t>   </a:t>
            </a:r>
            <a:endParaRPr lang="en-US" sz="2000" dirty="0"/>
          </a:p>
          <a:p>
            <a:endParaRPr lang="en-US" dirty="0"/>
          </a:p>
        </p:txBody>
      </p:sp>
    </p:spTree>
    <p:extLst>
      <p:ext uri="{BB962C8B-B14F-4D97-AF65-F5344CB8AC3E}">
        <p14:creationId xmlns:p14="http://schemas.microsoft.com/office/powerpoint/2010/main" val="352229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381000"/>
            <a:ext cx="6553200" cy="4524315"/>
          </a:xfrm>
          <a:prstGeom prst="rect">
            <a:avLst/>
          </a:prstGeom>
        </p:spPr>
        <p:txBody>
          <a:bodyPr wrap="square">
            <a:spAutoFit/>
          </a:bodyPr>
          <a:lstStyle/>
          <a:p>
            <a:r>
              <a:rPr lang="en-US" sz="2400" b="1" dirty="0" smtClean="0"/>
              <a:t>The idea would be to develop an independent school system at the national level with support and oversight in the hands of the Indian education agency (board). </a:t>
            </a:r>
          </a:p>
          <a:p>
            <a:endParaRPr lang="en-US" sz="2400" b="1" dirty="0"/>
          </a:p>
          <a:p>
            <a:r>
              <a:rPr lang="en-US" sz="2400" b="1" dirty="0" smtClean="0"/>
              <a:t>BIE or whatever name it is given would hire (appoint) a Superintendent of Schools (Chancellor), set the budget independent of any Federal agency – but would submit its budget to the Congress independent of the Department of Interior – the budget would still be subject to the Interior Appropriations Subcommittees.</a:t>
            </a:r>
            <a:endParaRPr lang="en-US" sz="2400" dirty="0"/>
          </a:p>
        </p:txBody>
      </p:sp>
    </p:spTree>
    <p:extLst>
      <p:ext uri="{BB962C8B-B14F-4D97-AF65-F5344CB8AC3E}">
        <p14:creationId xmlns:p14="http://schemas.microsoft.com/office/powerpoint/2010/main" val="4155613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09601"/>
            <a:ext cx="6781800" cy="4893647"/>
          </a:xfrm>
          <a:prstGeom prst="rect">
            <a:avLst/>
          </a:prstGeom>
        </p:spPr>
        <p:txBody>
          <a:bodyPr wrap="square">
            <a:spAutoFit/>
          </a:bodyPr>
          <a:lstStyle/>
          <a:p>
            <a:r>
              <a:rPr lang="en-US" sz="2400" b="1" dirty="0"/>
              <a:t>The idea here is too truly by definition place self-determination into Indian education – with total control and decision-making in the hands of Indian educators.  </a:t>
            </a:r>
            <a:endParaRPr lang="en-US" sz="2400" b="1" dirty="0" smtClean="0"/>
          </a:p>
          <a:p>
            <a:endParaRPr lang="en-US" sz="2400" b="1" dirty="0"/>
          </a:p>
          <a:p>
            <a:r>
              <a:rPr lang="en-US" sz="2400" b="1" dirty="0" smtClean="0"/>
              <a:t>The </a:t>
            </a:r>
            <a:r>
              <a:rPr lang="en-US" sz="2400" b="1" dirty="0"/>
              <a:t>idea is somewhat rough around the edges, and to some it may appear to be radical, but if the move toward an independent BIE as proposed by the Administration and as suggested in House and Senate Report language doesn’t go far enough in truly putting education decision making in the hands of Indian Tribes/educators – then what do you have to lose?</a:t>
            </a:r>
            <a:endParaRPr lang="en-US" sz="2400" dirty="0"/>
          </a:p>
        </p:txBody>
      </p:sp>
    </p:spTree>
    <p:extLst>
      <p:ext uri="{BB962C8B-B14F-4D97-AF65-F5344CB8AC3E}">
        <p14:creationId xmlns:p14="http://schemas.microsoft.com/office/powerpoint/2010/main" val="2672376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Organizational Chart</a:t>
            </a:r>
            <a:endParaRPr lang="en-US" dirty="0"/>
          </a:p>
        </p:txBody>
      </p:sp>
      <p:sp>
        <p:nvSpPr>
          <p:cNvPr id="3" name="Content Placeholder 2"/>
          <p:cNvSpPr>
            <a:spLocks noGrp="1"/>
          </p:cNvSpPr>
          <p:nvPr>
            <p:ph idx="1"/>
          </p:nvPr>
        </p:nvSpPr>
        <p:spPr/>
        <p:txBody>
          <a:bodyPr>
            <a:normAutofit/>
          </a:bodyPr>
          <a:lstStyle/>
          <a:p>
            <a:pPr algn="ctr"/>
            <a:r>
              <a:rPr lang="en-US" sz="2600" b="1" dirty="0"/>
              <a:t>National Department of Tribally Controlled Education</a:t>
            </a:r>
            <a:endParaRPr lang="en-US" sz="2600" dirty="0"/>
          </a:p>
          <a:p>
            <a:pPr algn="ctr"/>
            <a:r>
              <a:rPr lang="en-US" sz="2600" b="1" dirty="0"/>
              <a:t>Sixteen Member School </a:t>
            </a:r>
            <a:r>
              <a:rPr lang="en-US" sz="2600" b="1" dirty="0" smtClean="0"/>
              <a:t>Board</a:t>
            </a:r>
          </a:p>
          <a:p>
            <a:pPr algn="ctr"/>
            <a:r>
              <a:rPr lang="en-US" sz="2600" b="1" dirty="0" smtClean="0"/>
              <a:t>Four Congressional Members</a:t>
            </a:r>
          </a:p>
          <a:p>
            <a:pPr algn="ctr"/>
            <a:endParaRPr lang="en-US" sz="2600" b="1" dirty="0"/>
          </a:p>
          <a:p>
            <a:pPr marL="0" indent="0" algn="ctr">
              <a:buNone/>
            </a:pPr>
            <a:r>
              <a:rPr lang="en-US" sz="2600" b="1" dirty="0" smtClean="0"/>
              <a:t>Appointed </a:t>
            </a:r>
            <a:r>
              <a:rPr lang="en-US" sz="2600" b="1" dirty="0"/>
              <a:t>by Leadership  </a:t>
            </a:r>
          </a:p>
          <a:p>
            <a:pPr marL="0" indent="0">
              <a:buNone/>
            </a:pPr>
            <a:r>
              <a:rPr lang="en-US" sz="2600" b="1" dirty="0"/>
              <a:t> </a:t>
            </a:r>
            <a:r>
              <a:rPr lang="en-US" sz="2600" b="1" dirty="0" smtClean="0"/>
              <a:t>    House Member                               Senate Member</a:t>
            </a:r>
            <a:endParaRPr lang="en-US" sz="2600" dirty="0"/>
          </a:p>
          <a:p>
            <a:pPr marL="0" indent="0">
              <a:buNone/>
            </a:pPr>
            <a:r>
              <a:rPr lang="en-US" sz="2600" b="1" dirty="0" smtClean="0"/>
              <a:t>	R </a:t>
            </a:r>
            <a:r>
              <a:rPr lang="en-US" sz="2600" b="1" dirty="0"/>
              <a:t>______ 				</a:t>
            </a:r>
            <a:r>
              <a:rPr lang="en-US" sz="2600" b="1" dirty="0" smtClean="0"/>
              <a:t>R </a:t>
            </a:r>
            <a:r>
              <a:rPr lang="en-US" sz="2600" b="1" dirty="0"/>
              <a:t>______</a:t>
            </a:r>
            <a:endParaRPr lang="en-US" sz="2600" dirty="0"/>
          </a:p>
          <a:p>
            <a:pPr marL="0" indent="0">
              <a:buNone/>
            </a:pPr>
            <a:r>
              <a:rPr lang="en-US" sz="2600" b="1" dirty="0" smtClean="0"/>
              <a:t>	D </a:t>
            </a:r>
            <a:r>
              <a:rPr lang="en-US" sz="2600" b="1" dirty="0"/>
              <a:t>______				D ______</a:t>
            </a:r>
            <a:endParaRPr lang="en-US" sz="2600" dirty="0"/>
          </a:p>
          <a:p>
            <a:pPr marL="0" indent="0">
              <a:buNone/>
            </a:pPr>
            <a:endParaRPr lang="en-US" dirty="0"/>
          </a:p>
          <a:p>
            <a:endParaRPr lang="en-US" dirty="0"/>
          </a:p>
        </p:txBody>
      </p:sp>
    </p:spTree>
    <p:extLst>
      <p:ext uri="{BB962C8B-B14F-4D97-AF65-F5344CB8AC3E}">
        <p14:creationId xmlns:p14="http://schemas.microsoft.com/office/powerpoint/2010/main" val="2882761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1033</Words>
  <Application>Microsoft Office PowerPoint</Application>
  <PresentationFormat>On-screen Show (4:3)</PresentationFormat>
  <Paragraphs>164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Independent Office of Indian Education</vt:lpstr>
      <vt:lpstr>TRIBAL SOVEREIGNTY</vt:lpstr>
      <vt:lpstr>The Evolution of Local Control</vt:lpstr>
      <vt:lpstr>Let’s think outside the box</vt:lpstr>
      <vt:lpstr>What are the Options Keeping Tribal Sovereignty the Rule?</vt:lpstr>
      <vt:lpstr>PowerPoint Presentation</vt:lpstr>
      <vt:lpstr>PowerPoint Presentation</vt:lpstr>
      <vt:lpstr>PowerPoint Presentation</vt:lpstr>
      <vt:lpstr>Suggested Organizational Chart</vt:lpstr>
      <vt:lpstr>Suggested Organizational Chart</vt:lpstr>
      <vt:lpstr>Board Responsibilities</vt:lpstr>
      <vt:lpstr>Superintendent’s Responsibilities Suggested</vt:lpstr>
      <vt:lpstr>Structure/Questions</vt:lpstr>
      <vt:lpstr>PowerPoint Presentation</vt:lpstr>
      <vt:lpstr>Suggested Organizational Chart</vt:lpstr>
      <vt:lpstr>Suggested Organizational Chart</vt:lpstr>
      <vt:lpstr>Tribal Education Agency</vt:lpstr>
      <vt:lpstr>Local Tribal Educational Agencies</vt:lpstr>
      <vt:lpstr>Is an Independent Office worth pursuing?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Office of Indian Education</dc:title>
  <dc:creator>John F</dc:creator>
  <cp:lastModifiedBy>John F</cp:lastModifiedBy>
  <cp:revision>19</cp:revision>
  <dcterms:created xsi:type="dcterms:W3CDTF">2022-11-30T18:51:12Z</dcterms:created>
  <dcterms:modified xsi:type="dcterms:W3CDTF">2023-12-02T22:30:51Z</dcterms:modified>
</cp:coreProperties>
</file>